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8.xml" ContentType="application/vnd.openxmlformats-officedocument.presentationml.slide+xml"/>
  <Override PartName="/docProps/app.xml" ContentType="application/vnd.openxmlformats-officedocument.extended-propertie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378" y="90"/>
      </p:cViewPr>
      <p:guideLst>
        <p:guide pos="4075"/>
        <p:guide pos="1800" orient="horz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presProps" Target="presProps.xml" /><Relationship Id="rId15" Type="http://schemas.openxmlformats.org/officeDocument/2006/relationships/tableStyles" Target="tableStyles.xml" /><Relationship Id="rId16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Click to edit Master text styles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ChangeAspect="1"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Click icon to add picture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Click to edit Master text styles</a:t>
            </a:r>
            <a:endParaRPr/>
          </a:p>
          <a:p>
            <a:pPr lvl="1">
              <a:defRPr/>
            </a:pPr>
            <a:r>
              <a:rPr lang="ru-RU"/>
              <a:t>Second level</a:t>
            </a:r>
            <a:endParaRPr/>
          </a:p>
          <a:p>
            <a:pPr lvl="2">
              <a:defRPr/>
            </a:pPr>
            <a:r>
              <a:rPr lang="ru-RU"/>
              <a:t>Third level</a:t>
            </a:r>
            <a:endParaRPr/>
          </a:p>
          <a:p>
            <a:pPr lvl="3">
              <a:defRPr/>
            </a:pPr>
            <a:r>
              <a:rPr lang="ru-RU"/>
              <a:t>Fourth level</a:t>
            </a:r>
            <a:endParaRPr/>
          </a:p>
          <a:p>
            <a:pPr lvl="4">
              <a:defRPr/>
            </a:pPr>
            <a:r>
              <a:rPr lang="ru-RU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image" Target="../media/image13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41732309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086153438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07549" y="1220905"/>
            <a:ext cx="6431249" cy="1969967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5700" b="0">
                <a:latin typeface="Gilroy SemiBold"/>
                <a:cs typeface="Gilroy SemiBold"/>
              </a:rPr>
              <a:t>ДАШБОРДЫ</a:t>
            </a:r>
            <a:br>
              <a:rPr lang="ru-RU" sz="5700" b="0">
                <a:latin typeface="Gilroy SemiBold"/>
                <a:cs typeface="Gilroy SemiBold"/>
              </a:rPr>
            </a:br>
            <a:r>
              <a:rPr lang="ru-RU" sz="3600" b="0">
                <a:latin typeface="Gilroy SemiBold"/>
                <a:cs typeface="Gilroy SemiBold"/>
              </a:rPr>
              <a:t>как аналитика повышает эффективность</a:t>
            </a:r>
            <a:endParaRPr sz="5700" b="0">
              <a:latin typeface="Gilroy SemiBold"/>
              <a:cs typeface="Gilroy SemiBold"/>
            </a:endParaRPr>
          </a:p>
        </p:txBody>
      </p:sp>
      <p:sp>
        <p:nvSpPr>
          <p:cNvPr id="2102620316" name="Прямоугольник: скругленные углы 2"/>
          <p:cNvSpPr/>
          <p:nvPr/>
        </p:nvSpPr>
        <p:spPr bwMode="auto">
          <a:xfrm>
            <a:off x="493249" y="1220905"/>
            <a:ext cx="74148" cy="1845468"/>
          </a:xfrm>
          <a:prstGeom prst="roundRect">
            <a:avLst>
              <a:gd name="adj" fmla="val 16667"/>
            </a:avLst>
          </a:prstGeom>
          <a:solidFill>
            <a:srgbClr val="8040FF"/>
          </a:solidFill>
          <a:ln w="1270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RU" sz="1800" b="0" i="0" u="none" strike="noStrike" cap="none" spc="0">
                <a:solidFill>
                  <a:srgbClr val="FFFFFF"/>
                </a:solidFill>
                <a:latin typeface="Gilroy"/>
                <a:ea typeface="Arial"/>
                <a:cs typeface="Arial"/>
              </a:defRPr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81459680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671476" y="2307613"/>
            <a:ext cx="3983932" cy="3974087"/>
          </a:xfrm>
          <a:prstGeom prst="rect">
            <a:avLst/>
          </a:prstGeom>
        </p:spPr>
      </p:pic>
      <p:pic>
        <p:nvPicPr>
          <p:cNvPr id="1492395517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8655409" y="1818155"/>
            <a:ext cx="3781296" cy="4861667"/>
          </a:xfrm>
          <a:prstGeom prst="rect">
            <a:avLst/>
          </a:prstGeom>
        </p:spPr>
      </p:pic>
      <p:sp>
        <p:nvSpPr>
          <p:cNvPr id="148270566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367895" y="204581"/>
            <a:ext cx="11429280" cy="1613572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400" b="0">
                <a:latin typeface="Gilroy Black"/>
                <a:cs typeface="Gilroy Black"/>
              </a:rPr>
              <a:t>ДАШБОРД</a:t>
            </a:r>
            <a:r>
              <a:rPr lang="ru-RU" sz="4400" b="0">
                <a:latin typeface="Gilroy Black"/>
                <a:cs typeface="Gilroy Black"/>
              </a:rPr>
              <a:t> ЭТО</a:t>
            </a:r>
            <a:br>
              <a:rPr lang="ru-RU" sz="5700" b="0">
                <a:latin typeface="Gilroy SemiBold"/>
                <a:cs typeface="Gilroy SemiBold"/>
              </a:rPr>
            </a:br>
            <a:r>
              <a:rPr lang="ru-RU" sz="2500" b="0" i="0" u="none" strike="noStrike" cap="none" spc="0">
                <a:solidFill>
                  <a:srgbClr val="00145B"/>
                </a:solidFill>
                <a:latin typeface="Gilroy SemiBold"/>
                <a:cs typeface="Gilroy SemiBold"/>
              </a:rPr>
              <a:t>интерактивная панель, которая получает данные из разных систем и отображает их в понятном</a:t>
            </a:r>
            <a:r>
              <a:rPr lang="ru-RU" sz="3600" b="0">
                <a:latin typeface="Gilroy SemiBold"/>
                <a:cs typeface="Gilroy SemiBold"/>
              </a:rPr>
              <a:t> </a:t>
            </a:r>
            <a:r>
              <a:rPr lang="ru-RU" sz="2400" b="0">
                <a:latin typeface="Gilroy SemiBold"/>
                <a:cs typeface="Gilroy SemiBold"/>
              </a:rPr>
              <a:t>аналитическом виде: на графиках/диаграммах</a:t>
            </a:r>
            <a:endParaRPr sz="5700" b="0">
              <a:latin typeface="Gilroy SemiBold"/>
              <a:cs typeface="Gilroy SemiBold"/>
            </a:endParaRPr>
          </a:p>
        </p:txBody>
      </p:sp>
      <p:pic>
        <p:nvPicPr>
          <p:cNvPr id="1988181703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1403328" y="2409337"/>
            <a:ext cx="1998066" cy="4054820"/>
          </a:xfrm>
          <a:prstGeom prst="rect">
            <a:avLst/>
          </a:prstGeom>
        </p:spPr>
      </p:pic>
      <p:pic>
        <p:nvPicPr>
          <p:cNvPr id="1269227974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-693936" y="2215156"/>
            <a:ext cx="4693938" cy="65813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FF1A19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81869833" name="Полилиния 11"/>
          <p:cNvSpPr/>
          <p:nvPr/>
        </p:nvSpPr>
        <p:spPr bwMode="auto">
          <a:xfrm rot="0" flipH="0" flipV="0">
            <a:off x="2096323" y="-42333"/>
            <a:ext cx="10117926" cy="6942666"/>
          </a:xfrm>
          <a:custGeom>
            <a:avLst/>
            <a:gdLst/>
            <a:ahLst/>
            <a:cxnLst/>
            <a:rect l="0" t="0" r="r" b="b"/>
            <a:pathLst>
              <a:path w="43200" h="43200" fill="norm" stroke="1" extrusionOk="0">
                <a:moveTo>
                  <a:pt x="0" y="194"/>
                </a:moveTo>
                <a:lnTo>
                  <a:pt x="4311" y="21667"/>
                </a:lnTo>
                <a:lnTo>
                  <a:pt x="89" y="43197"/>
                </a:lnTo>
                <a:cubicBezTo>
                  <a:pt x="14459" y="43198"/>
                  <a:pt x="28829" y="43199"/>
                  <a:pt x="43200" y="43200"/>
                </a:cubicBezTo>
                <a:lnTo>
                  <a:pt x="43153" y="0"/>
                </a:lnTo>
                <a:lnTo>
                  <a:pt x="0" y="19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7751712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263549" y="3088177"/>
            <a:ext cx="3094516" cy="95384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90000" lnSpcReduction="2000"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7200" b="0">
                <a:solidFill>
                  <a:schemeClr val="bg1"/>
                </a:solidFill>
                <a:latin typeface="Gilroy Black"/>
                <a:cs typeface="Gilroy Black"/>
              </a:rPr>
              <a:t>ЦЕЛЬ</a:t>
            </a:r>
            <a:endParaRPr sz="7200" b="0">
              <a:solidFill>
                <a:schemeClr val="bg1"/>
              </a:solidFill>
              <a:latin typeface="Gilroy Black"/>
              <a:cs typeface="Gilroy Black"/>
            </a:endParaRPr>
          </a:p>
        </p:txBody>
      </p:sp>
      <p:sp>
        <p:nvSpPr>
          <p:cNvPr id="549747968" name=""/>
          <p:cNvSpPr txBox="1"/>
          <p:nvPr/>
        </p:nvSpPr>
        <p:spPr bwMode="auto">
          <a:xfrm flipH="0" flipV="0">
            <a:off x="5864292" y="981225"/>
            <a:ext cx="5707613" cy="118908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lang="ru-RU" sz="3600" b="0" i="0" u="none" strike="noStrike" cap="none" spc="0">
                <a:solidFill>
                  <a:srgbClr val="8040FF"/>
                </a:solidFill>
                <a:latin typeface="Gilroy"/>
                <a:ea typeface="Arial"/>
                <a:cs typeface="Gilroy"/>
              </a:rPr>
              <a:t>Визуализировать данные и </a:t>
            </a:r>
            <a:r>
              <a:rPr lang="ru-RU" sz="3600" b="0" i="0" u="none" strike="noStrike" cap="none" spc="0">
                <a:solidFill>
                  <a:srgbClr val="8040FF"/>
                </a:solidFill>
                <a:latin typeface="Gilroy"/>
                <a:ea typeface="Arial"/>
                <a:cs typeface="Gilroy"/>
              </a:rPr>
              <a:t>упрощать их анализ</a:t>
            </a:r>
            <a:endParaRPr sz="3600" b="0" i="0" u="none" strike="noStrike" cap="none" spc="0">
              <a:solidFill>
                <a:srgbClr val="8040FF"/>
              </a:solidFill>
              <a:latin typeface="Gilroy"/>
              <a:cs typeface="Gilroy"/>
            </a:endParaRPr>
          </a:p>
        </p:txBody>
      </p:sp>
      <p:sp>
        <p:nvSpPr>
          <p:cNvPr id="780114581" name="Полилиния 10"/>
          <p:cNvSpPr/>
          <p:nvPr/>
        </p:nvSpPr>
        <p:spPr bwMode="auto">
          <a:xfrm flipH="0" flipV="0">
            <a:off x="1810808" y="-42333"/>
            <a:ext cx="1419224" cy="6942666"/>
          </a:xfrm>
          <a:custGeom>
            <a:avLst/>
            <a:gdLst>
              <a:gd name="connsiteX0" fmla="*/ 0 w 1419225"/>
              <a:gd name="connsiteY0" fmla="*/ 0 h 6858000"/>
              <a:gd name="connsiteX1" fmla="*/ 971550 w 1419225"/>
              <a:gd name="connsiteY1" fmla="*/ 3438525 h 6858000"/>
              <a:gd name="connsiteX2" fmla="*/ 9525 w 1419225"/>
              <a:gd name="connsiteY2" fmla="*/ 6858000 h 6858000"/>
              <a:gd name="connsiteX3" fmla="*/ 438150 w 1419225"/>
              <a:gd name="connsiteY3" fmla="*/ 6858000 h 6858000"/>
              <a:gd name="connsiteX4" fmla="*/ 1419225 w 1419225"/>
              <a:gd name="connsiteY4" fmla="*/ 3429000 h 6858000"/>
              <a:gd name="connsiteX5" fmla="*/ 428625 w 1419225"/>
              <a:gd name="connsiteY5" fmla="*/ 9525 h 6858000"/>
              <a:gd name="connsiteX6" fmla="*/ 0 w 141922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9225" h="6858000" fill="norm" stroke="1" extrusionOk="0">
                <a:moveTo>
                  <a:pt x="0" y="0"/>
                </a:moveTo>
                <a:lnTo>
                  <a:pt x="971550" y="3438525"/>
                </a:lnTo>
                <a:lnTo>
                  <a:pt x="9525" y="6858000"/>
                </a:lnTo>
                <a:lnTo>
                  <a:pt x="438150" y="6858000"/>
                </a:lnTo>
                <a:lnTo>
                  <a:pt x="1419225" y="3429000"/>
                </a:lnTo>
                <a:lnTo>
                  <a:pt x="428625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8040FF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07725954" name=""/>
          <p:cNvSpPr txBox="1"/>
          <p:nvPr/>
        </p:nvSpPr>
        <p:spPr bwMode="auto">
          <a:xfrm flipH="0" flipV="0">
            <a:off x="5864292" y="2970558"/>
            <a:ext cx="5223574" cy="118908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lang="ru-RU" sz="3600" b="0" i="0" u="none" strike="noStrike" cap="none" spc="0">
                <a:solidFill>
                  <a:srgbClr val="8040FF"/>
                </a:solidFill>
                <a:latin typeface="Gilroy"/>
                <a:ea typeface="Arial"/>
                <a:cs typeface="Gilroy"/>
              </a:rPr>
              <a:t>Выявлять проблемы и их причины</a:t>
            </a:r>
            <a:endParaRPr sz="3600" b="0" i="0" u="none" strike="noStrike" cap="none" spc="0">
              <a:solidFill>
                <a:srgbClr val="8040FF"/>
              </a:solidFill>
              <a:latin typeface="Gilroy"/>
              <a:cs typeface="Gilroy"/>
            </a:endParaRPr>
          </a:p>
        </p:txBody>
      </p:sp>
      <p:sp>
        <p:nvSpPr>
          <p:cNvPr id="69037771" name=""/>
          <p:cNvSpPr txBox="1"/>
          <p:nvPr/>
        </p:nvSpPr>
        <p:spPr bwMode="auto">
          <a:xfrm flipH="0" flipV="0">
            <a:off x="5864292" y="4972129"/>
            <a:ext cx="5345663" cy="118908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lang="ru-RU" sz="3600" b="0" i="0" u="none" strike="noStrike" cap="none" spc="0">
                <a:solidFill>
                  <a:srgbClr val="8040FF"/>
                </a:solidFill>
                <a:latin typeface="Gilroy"/>
                <a:ea typeface="Arial"/>
                <a:cs typeface="Gilroy"/>
              </a:rPr>
              <a:t>Быстро принимать эффективные решения</a:t>
            </a:r>
            <a:endParaRPr sz="3600" b="0" i="0" u="none" strike="noStrike" cap="none" spc="0">
              <a:solidFill>
                <a:srgbClr val="8040FF"/>
              </a:solidFill>
              <a:latin typeface="Gilroy"/>
              <a:cs typeface="Gilroy"/>
            </a:endParaRPr>
          </a:p>
        </p:txBody>
      </p:sp>
      <p:pic>
        <p:nvPicPr>
          <p:cNvPr id="1091725008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002406" y="625500"/>
            <a:ext cx="1713416" cy="1713416"/>
          </a:xfrm>
          <a:prstGeom prst="rect">
            <a:avLst/>
          </a:prstGeom>
        </p:spPr>
      </p:pic>
      <p:pic>
        <p:nvPicPr>
          <p:cNvPr id="1042846866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002406" y="2598939"/>
            <a:ext cx="1713414" cy="1713414"/>
          </a:xfrm>
          <a:prstGeom prst="rect">
            <a:avLst/>
          </a:prstGeom>
        </p:spPr>
      </p:pic>
      <p:pic>
        <p:nvPicPr>
          <p:cNvPr id="202082929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002406" y="4572378"/>
            <a:ext cx="1713414" cy="17134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2974602" name="Скругленный прямоугольник 10"/>
          <p:cNvSpPr/>
          <p:nvPr/>
        </p:nvSpPr>
        <p:spPr bwMode="auto">
          <a:xfrm flipH="0" flipV="0">
            <a:off x="323471" y="2247159"/>
            <a:ext cx="11607526" cy="5645151"/>
          </a:xfrm>
          <a:prstGeom prst="roundRect">
            <a:avLst>
              <a:gd name="adj" fmla="val 13534"/>
            </a:avLst>
          </a:prstGeom>
          <a:solidFill>
            <a:schemeClr val="accent3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182616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218947" y="82897"/>
            <a:ext cx="7514403" cy="1374085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400" b="0">
                <a:latin typeface="Gilroy Black"/>
                <a:cs typeface="Gilroy Black"/>
              </a:rPr>
              <a:t>ЦИФРОВАЯ ТРАНСФОРМАЦИЯ</a:t>
            </a:r>
            <a:endParaRPr sz="3600" b="0">
              <a:latin typeface="Gilroy SemiBold"/>
              <a:cs typeface="Gilroy SemiBold"/>
            </a:endParaRPr>
          </a:p>
        </p:txBody>
      </p:sp>
      <p:sp>
        <p:nvSpPr>
          <p:cNvPr id="197069716" name=""/>
          <p:cNvSpPr/>
          <p:nvPr/>
        </p:nvSpPr>
        <p:spPr bwMode="auto">
          <a:xfrm flipH="0" flipV="0">
            <a:off x="5574017" y="-20640"/>
            <a:ext cx="6655342" cy="1292617"/>
          </a:xfrm>
          <a:prstGeom prst="rect">
            <a:avLst/>
          </a:prstGeom>
          <a:solidFill>
            <a:srgbClr val="FF1A19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7964582" name=""/>
          <p:cNvSpPr txBox="1"/>
          <p:nvPr/>
        </p:nvSpPr>
        <p:spPr bwMode="auto">
          <a:xfrm flipH="0" flipV="0">
            <a:off x="5742479" y="82896"/>
            <a:ext cx="6188518" cy="1190465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2400">
                <a:solidFill>
                  <a:schemeClr val="bg1"/>
                </a:solidFill>
                <a:latin typeface="Gilroy Bold"/>
                <a:cs typeface="Gilroy Bold"/>
              </a:rPr>
              <a:t>Эффективные инструменты аналитики</a:t>
            </a:r>
            <a:r>
              <a:rPr sz="2400">
                <a:solidFill>
                  <a:schemeClr val="bg1"/>
                </a:solidFill>
                <a:latin typeface="Gilroy SemiBold"/>
                <a:cs typeface="Gilroy SemiBold"/>
              </a:rPr>
              <a:t> - неотъемлемая часть стратегии цифровой трансформации Банка</a:t>
            </a:r>
            <a:endParaRPr sz="2400">
              <a:solidFill>
                <a:schemeClr val="bg1"/>
              </a:solidFill>
              <a:latin typeface="Gilroy SemiBold"/>
              <a:cs typeface="Gilroy SemiBold"/>
            </a:endParaRPr>
          </a:p>
        </p:txBody>
      </p:sp>
      <p:sp>
        <p:nvSpPr>
          <p:cNvPr id="1208176988" name=""/>
          <p:cNvSpPr txBox="1"/>
          <p:nvPr/>
        </p:nvSpPr>
        <p:spPr bwMode="auto">
          <a:xfrm flipH="0" flipV="0">
            <a:off x="1182557" y="2661296"/>
            <a:ext cx="3026394" cy="6404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000" b="1" i="0" u="none" strike="noStrike" cap="none" spc="0">
                <a:solidFill>
                  <a:srgbClr val="8040FF"/>
                </a:solidFill>
                <a:latin typeface="Gilroy"/>
                <a:cs typeface="Gilroy"/>
              </a:rPr>
              <a:t>Огромное количество информации</a:t>
            </a:r>
            <a:endParaRPr sz="2800" b="1">
              <a:solidFill>
                <a:srgbClr val="8040FF"/>
              </a:solidFill>
              <a:latin typeface="Gilroy"/>
              <a:cs typeface="Gilroy"/>
            </a:endParaRPr>
          </a:p>
        </p:txBody>
      </p:sp>
      <p:sp>
        <p:nvSpPr>
          <p:cNvPr id="1990129463" name=""/>
          <p:cNvSpPr txBox="1"/>
          <p:nvPr/>
        </p:nvSpPr>
        <p:spPr bwMode="auto">
          <a:xfrm flipH="0" flipV="0">
            <a:off x="1182557" y="5118111"/>
            <a:ext cx="3645508" cy="6404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000" b="1" i="0" u="none" strike="noStrike" cap="none" spc="0">
                <a:solidFill>
                  <a:srgbClr val="8040FF"/>
                </a:solidFill>
                <a:latin typeface="Gilroy"/>
                <a:cs typeface="Gilroy"/>
              </a:rPr>
              <a:t>Постоянный контроль изменений</a:t>
            </a:r>
            <a:endParaRPr sz="2800" b="1">
              <a:solidFill>
                <a:srgbClr val="8040FF"/>
              </a:solidFill>
              <a:latin typeface="Gilroy"/>
              <a:cs typeface="Gilroy"/>
            </a:endParaRPr>
          </a:p>
        </p:txBody>
      </p:sp>
      <p:sp>
        <p:nvSpPr>
          <p:cNvPr id="1187726633" name=""/>
          <p:cNvSpPr txBox="1"/>
          <p:nvPr/>
        </p:nvSpPr>
        <p:spPr bwMode="auto">
          <a:xfrm flipH="0" flipV="0">
            <a:off x="1182557" y="3820509"/>
            <a:ext cx="3308387" cy="6404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000" b="1" i="0" u="none" strike="noStrike" cap="none" spc="0">
                <a:solidFill>
                  <a:srgbClr val="8040FF"/>
                </a:solidFill>
                <a:latin typeface="Gilroy"/>
                <a:cs typeface="Gilroy"/>
              </a:rPr>
              <a:t>Скорость реагирования и принятия решений</a:t>
            </a:r>
            <a:endParaRPr sz="2800" b="1">
              <a:solidFill>
                <a:srgbClr val="8040FF"/>
              </a:solidFill>
              <a:latin typeface="Gilroy"/>
              <a:cs typeface="Gilroy"/>
            </a:endParaRPr>
          </a:p>
        </p:txBody>
      </p:sp>
      <p:sp>
        <p:nvSpPr>
          <p:cNvPr id="361305962" name=""/>
          <p:cNvSpPr/>
          <p:nvPr/>
        </p:nvSpPr>
        <p:spPr bwMode="auto">
          <a:xfrm flipH="0" flipV="0">
            <a:off x="280063" y="1044141"/>
            <a:ext cx="11471149" cy="1067159"/>
          </a:xfr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upright="0" compatLnSpc="1">
            <a:prstTxWarp prst="textNoShape"/>
            <a:spAutoFit/>
          </a:bodyPr>
          <a:p>
            <a:pPr>
              <a:defRPr/>
            </a:pPr>
            <a:endParaRPr sz="2000"/>
          </a:p>
          <a:p>
            <a:pPr>
              <a:defRPr/>
            </a:pPr>
            <a:r>
              <a:rPr lang="ru-RU" sz="2200" b="0" i="0" u="none" strike="noStrike" cap="none" spc="0">
                <a:solidFill>
                  <a:srgbClr val="00145B"/>
                </a:solidFill>
                <a:latin typeface="Gilroy SemiBold"/>
                <a:ea typeface="Arial"/>
                <a:cs typeface="Gilroy SemiBold"/>
              </a:rPr>
              <a:t>Э</a:t>
            </a:r>
            <a:r>
              <a:rPr lang="ru-RU" sz="2200" b="0" i="0" u="none" strike="noStrike" cap="none" spc="0">
                <a:solidFill>
                  <a:srgbClr val="00145B"/>
                </a:solidFill>
                <a:latin typeface="Gilroy SemiBold"/>
                <a:ea typeface="Arial"/>
                <a:cs typeface="Gilroy SemiBold"/>
              </a:rPr>
              <a:t>т</a:t>
            </a:r>
            <a:r>
              <a:rPr lang="ru-RU" sz="2200" b="0" i="0" u="none" strike="noStrike" cap="none" spc="0">
                <a:solidFill>
                  <a:srgbClr val="00145B"/>
                </a:solidFill>
                <a:latin typeface="Gilroy SemiBold"/>
                <a:ea typeface="Arial"/>
                <a:cs typeface="Gilroy SemiBold"/>
              </a:rPr>
              <a:t>о</a:t>
            </a:r>
            <a:r>
              <a:rPr lang="ru-RU" sz="2200" b="0" i="0" u="none" strike="noStrike" cap="none" spc="0">
                <a:solidFill>
                  <a:srgbClr val="00145B"/>
                </a:solidFill>
                <a:latin typeface="Gilroy SemiBold"/>
                <a:ea typeface="Arial"/>
                <a:cs typeface="Gilroy SemiBold"/>
              </a:rPr>
              <a:t> </a:t>
            </a:r>
            <a:r>
              <a:rPr lang="ru-RU" sz="2200" b="0" i="0" u="none" strike="noStrike" cap="none" spc="0">
                <a:solidFill>
                  <a:srgbClr val="00145B"/>
                </a:solidFill>
                <a:latin typeface="Gilroy SemiBold"/>
                <a:ea typeface="Arial"/>
                <a:cs typeface="Gilroy SemiBold"/>
              </a:rPr>
              <a:t>процесс, который организация применяет для внедрения цифровых технологий во все сферы своего бизнеса, кардинально повышая эффективность</a:t>
            </a:r>
            <a:endParaRPr lang="ru-RU" sz="2200" b="0" i="0" u="none" strike="noStrike" cap="none" spc="0">
              <a:solidFill>
                <a:srgbClr val="00145B"/>
              </a:solidFill>
              <a:latin typeface="Gilroy SemiBold"/>
              <a:cs typeface="Gilroy SemiBold"/>
            </a:endParaRPr>
          </a:p>
        </p:txBody>
      </p:sp>
      <p:pic>
        <p:nvPicPr>
          <p:cNvPr id="373843296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0" flipH="0" flipV="0">
            <a:off x="4251921" y="2185908"/>
            <a:ext cx="8119165" cy="4567026"/>
          </a:xfrm>
          <a:prstGeom prst="rect">
            <a:avLst/>
          </a:prstGeom>
        </p:spPr>
      </p:pic>
      <p:pic>
        <p:nvPicPr>
          <p:cNvPr id="1354799333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495506" y="5118111"/>
            <a:ext cx="595072" cy="595072"/>
          </a:xfrm>
          <a:prstGeom prst="rect">
            <a:avLst/>
          </a:prstGeom>
        </p:spPr>
      </p:pic>
      <p:pic>
        <p:nvPicPr>
          <p:cNvPr id="1811317024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554717" y="2713585"/>
            <a:ext cx="535861" cy="535861"/>
          </a:xfrm>
          <a:prstGeom prst="rect">
            <a:avLst/>
          </a:prstGeom>
        </p:spPr>
      </p:pic>
      <p:pic>
        <p:nvPicPr>
          <p:cNvPr id="505832778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522154" y="3840233"/>
            <a:ext cx="600989" cy="600989"/>
          </a:xfrm>
          <a:prstGeom prst="rect">
            <a:avLst/>
          </a:prstGeom>
        </p:spPr>
      </p:pic>
      <p:pic>
        <p:nvPicPr>
          <p:cNvPr id="34043796" name="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 flipH="0" flipV="0">
            <a:off x="5742478" y="2539260"/>
            <a:ext cx="5141315" cy="32192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noFill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19369237" name=""/>
          <p:cNvPicPr>
            <a:picLocks noChangeAspect="1"/>
          </p:cNvPicPr>
          <p:nvPr/>
        </p:nvPicPr>
        <p:blipFill>
          <a:blip r:embed="rId2"/>
          <a:srcRect l="0" t="21996" r="0" b="0"/>
          <a:stretch/>
        </p:blipFill>
        <p:spPr bwMode="auto">
          <a:xfrm flipH="0" flipV="0">
            <a:off x="934660" y="3178800"/>
            <a:ext cx="10350784" cy="3225744"/>
          </a:xfrm>
          <a:prstGeom prst="rect">
            <a:avLst/>
          </a:prstGeom>
        </p:spPr>
      </p:pic>
      <p:sp>
        <p:nvSpPr>
          <p:cNvPr id="570059994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443943" y="197196"/>
            <a:ext cx="12025256" cy="832612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90000" lnSpcReduction="2000"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800" b="0">
                <a:latin typeface="Gilroy Black"/>
                <a:cs typeface="Gilroy Black"/>
              </a:rPr>
              <a:t>ТРИ ПРАВИЛА ЭФФЕКТИВНОГО ДАШБОРДА</a:t>
            </a:r>
            <a:endParaRPr sz="4800" b="0">
              <a:latin typeface="Gilroy Black"/>
              <a:cs typeface="Gilroy Black"/>
            </a:endParaRPr>
          </a:p>
        </p:txBody>
      </p:sp>
      <p:sp>
        <p:nvSpPr>
          <p:cNvPr id="1623327118" name="Заголовок 1"/>
          <p:cNvSpPr>
            <a:spLocks noGrp="1"/>
          </p:cNvSpPr>
          <p:nvPr/>
        </p:nvSpPr>
        <p:spPr bwMode="auto">
          <a:xfrm flipH="0" flipV="0">
            <a:off x="4515930" y="1232032"/>
            <a:ext cx="3188243" cy="1304987"/>
          </a:xfrm>
          <a:prstGeom prst="rect">
            <a:avLst/>
          </a:prstGeom>
          <a:noFill/>
          <a:ln w="6349">
            <a:noFill/>
            <a:prstDash val="solid"/>
          </a:ln>
          <a:effectLst/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25000" lnSpcReduction="15000"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16000" b="0">
                <a:solidFill>
                  <a:srgbClr val="8040FF"/>
                </a:solidFill>
                <a:latin typeface="Gilroy SemiBold"/>
                <a:cs typeface="Gilroy SemiBold"/>
              </a:rPr>
              <a:t>ЦЕННОСТЬ ДЛЯ БАНКА</a:t>
            </a:r>
            <a:endParaRPr sz="15000" b="0">
              <a:solidFill>
                <a:srgbClr val="8040FF"/>
              </a:solidFill>
              <a:latin typeface="Gilroy Black"/>
              <a:cs typeface="Gilroy Black"/>
            </a:endParaRPr>
          </a:p>
        </p:txBody>
      </p:sp>
      <p:sp>
        <p:nvSpPr>
          <p:cNvPr id="1811349493" name="Заголовок 1"/>
          <p:cNvSpPr>
            <a:spLocks noGrp="1"/>
          </p:cNvSpPr>
          <p:nvPr/>
        </p:nvSpPr>
        <p:spPr bwMode="auto">
          <a:xfrm flipH="0" flipV="0">
            <a:off x="391604" y="1700114"/>
            <a:ext cx="4124324" cy="1478686"/>
          </a:xfrm>
          <a:prstGeom prst="rect">
            <a:avLst/>
          </a:prstGeom>
          <a:noFill/>
          <a:ln w="6349">
            <a:noFill/>
            <a:prstDash val="solid"/>
          </a:ln>
          <a:effectLst/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3600" b="0">
                <a:solidFill>
                  <a:srgbClr val="8040FF"/>
                </a:solidFill>
                <a:latin typeface="Gilroy SemiBold"/>
                <a:cs typeface="Gilroy SemiBold"/>
              </a:rPr>
              <a:t>Интерактивность</a:t>
            </a:r>
            <a:r>
              <a:rPr lang="en-US" sz="3600" b="0">
                <a:solidFill>
                  <a:srgbClr val="8040FF"/>
                </a:solidFill>
                <a:latin typeface="Gilroy SemiBold"/>
                <a:cs typeface="Gilroy SemiBold"/>
              </a:rPr>
              <a:t> </a:t>
            </a:r>
            <a:r>
              <a:rPr lang="ru-RU" sz="3600" b="0">
                <a:solidFill>
                  <a:srgbClr val="8040FF"/>
                </a:solidFill>
                <a:latin typeface="Gilroy SemiBold"/>
                <a:cs typeface="Gilroy SemiBold"/>
              </a:rPr>
              <a:t>и простота</a:t>
            </a:r>
            <a:endParaRPr sz="4000" b="0">
              <a:solidFill>
                <a:srgbClr val="8040FF"/>
              </a:solidFill>
              <a:latin typeface="Gilroy SemiBold"/>
              <a:cs typeface="Gilroy SemiBold"/>
            </a:endParaRPr>
          </a:p>
        </p:txBody>
      </p:sp>
      <p:sp>
        <p:nvSpPr>
          <p:cNvPr id="1913635894" name="Заголовок 1"/>
          <p:cNvSpPr>
            <a:spLocks noGrp="1"/>
          </p:cNvSpPr>
          <p:nvPr/>
        </p:nvSpPr>
        <p:spPr bwMode="auto">
          <a:xfrm flipH="0" flipV="0">
            <a:off x="7503725" y="2021416"/>
            <a:ext cx="4405785" cy="836083"/>
          </a:xfrm>
          <a:prstGeom prst="rect">
            <a:avLst/>
          </a:prstGeom>
          <a:noFill/>
          <a:ln w="6349">
            <a:noFill/>
            <a:prstDash val="solid"/>
          </a:ln>
          <a:effectLst/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25000" lnSpcReduction="15000"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16000" b="0">
                <a:solidFill>
                  <a:srgbClr val="8040FF"/>
                </a:solidFill>
                <a:latin typeface="Gilroy SemiBold"/>
                <a:cs typeface="Gilroy SemiBold"/>
              </a:rPr>
              <a:t>Мотивация использования</a:t>
            </a:r>
            <a:endParaRPr sz="15000" b="0">
              <a:solidFill>
                <a:srgbClr val="8040FF"/>
              </a:solidFill>
              <a:latin typeface="Gilroy SemiBold"/>
              <a:cs typeface="Gilroy SemiBold"/>
            </a:endParaRPr>
          </a:p>
        </p:txBody>
      </p:sp>
      <p:pic>
        <p:nvPicPr>
          <p:cNvPr id="536941937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4160837" y="4432195"/>
            <a:ext cx="3767162" cy="11600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60312238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443943" y="197195"/>
            <a:ext cx="2728608" cy="83261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800" b="0">
                <a:latin typeface="Gilroy Black"/>
                <a:cs typeface="Gilroy Black"/>
              </a:rPr>
              <a:t>ПРИМЕР</a:t>
            </a:r>
            <a:endParaRPr sz="4800" b="0">
              <a:latin typeface="Gilroy Black"/>
              <a:cs typeface="Gilroy Black"/>
            </a:endParaRPr>
          </a:p>
        </p:txBody>
      </p:sp>
      <p:pic>
        <p:nvPicPr>
          <p:cNvPr id="57146151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213640" y="1029807"/>
            <a:ext cx="11738477" cy="51644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1364130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443943" y="197195"/>
            <a:ext cx="2728608" cy="83261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800" b="0">
                <a:latin typeface="Gilroy Black"/>
                <a:cs typeface="Gilroy Black"/>
              </a:rPr>
              <a:t>ПРИМЕР</a:t>
            </a:r>
            <a:endParaRPr sz="4800" b="0">
              <a:latin typeface="Gilroy Black"/>
              <a:cs typeface="Gilroy Black"/>
            </a:endParaRPr>
          </a:p>
        </p:txBody>
      </p:sp>
      <p:pic>
        <p:nvPicPr>
          <p:cNvPr id="1133848674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67767" y="1200149"/>
            <a:ext cx="9201150" cy="46481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010953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443943" y="197195"/>
            <a:ext cx="2728608" cy="83261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800" b="0">
                <a:latin typeface="Gilroy Black"/>
                <a:cs typeface="Gilroy Black"/>
              </a:rPr>
              <a:t>ПРИМЕР</a:t>
            </a:r>
            <a:endParaRPr sz="4800" b="0">
              <a:latin typeface="Gilroy Black"/>
              <a:cs typeface="Gilroy Black"/>
            </a:endParaRPr>
          </a:p>
        </p:txBody>
      </p:sp>
      <p:pic>
        <p:nvPicPr>
          <p:cNvPr id="595684864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91567" y="1029807"/>
            <a:ext cx="11320448" cy="42910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8467484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443943" y="197195"/>
            <a:ext cx="2728608" cy="83261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800" b="0">
                <a:latin typeface="Gilroy Black"/>
                <a:cs typeface="Gilroy Black"/>
              </a:rPr>
              <a:t>ПРИМЕР</a:t>
            </a:r>
            <a:endParaRPr sz="4800" b="0">
              <a:latin typeface="Gilroy Black"/>
              <a:cs typeface="Gilroy Black"/>
            </a:endParaRPr>
          </a:p>
        </p:txBody>
      </p:sp>
      <p:pic>
        <p:nvPicPr>
          <p:cNvPr id="459072892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43943" y="981073"/>
            <a:ext cx="11415656" cy="48122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FF1A19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92592393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1209434" y="102052"/>
            <a:ext cx="12171922" cy="6778056"/>
          </a:xfrm>
          <a:prstGeom prst="rect">
            <a:avLst/>
          </a:prstGeom>
        </p:spPr>
      </p:pic>
      <p:sp>
        <p:nvSpPr>
          <p:cNvPr id="1683246122" name=""/>
          <p:cNvSpPr txBox="1"/>
          <p:nvPr/>
        </p:nvSpPr>
        <p:spPr bwMode="auto">
          <a:xfrm flipH="0" flipV="0">
            <a:off x="7846720" y="171649"/>
            <a:ext cx="4058795" cy="969623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3200" b="0">
                <a:solidFill>
                  <a:schemeClr val="bg1"/>
                </a:solidFill>
                <a:latin typeface="Gilroy"/>
                <a:cs typeface="Gilroy"/>
              </a:rPr>
              <a:t>3. ВИЗУАЛ И ИНТЕРАКТИВНОСТЬ</a:t>
            </a:r>
            <a:endParaRPr sz="3200" b="0">
              <a:solidFill>
                <a:schemeClr val="bg1"/>
              </a:solidFill>
              <a:latin typeface="Gilroy SemiBold"/>
              <a:cs typeface="Gilroy SemiBold"/>
            </a:endParaRPr>
          </a:p>
        </p:txBody>
      </p:sp>
      <p:sp>
        <p:nvSpPr>
          <p:cNvPr id="1460083402" name="Заголовок 1"/>
          <p:cNvSpPr>
            <a:spLocks noGrp="1"/>
          </p:cNvSpPr>
          <p:nvPr>
            <p:ph type="ctrTitle"/>
          </p:nvPr>
        </p:nvSpPr>
        <p:spPr bwMode="auto">
          <a:xfrm flipH="0" flipV="0">
            <a:off x="403889" y="37433"/>
            <a:ext cx="7354775" cy="1103839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sz="4800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5000" b="0">
                <a:solidFill>
                  <a:schemeClr val="bg1"/>
                </a:solidFill>
                <a:latin typeface="Gilroy Black"/>
                <a:cs typeface="Gilroy Black"/>
              </a:rPr>
              <a:t>СОСТАВЛЯЮЩИЕ</a:t>
            </a:r>
            <a:endParaRPr sz="5000" b="0">
              <a:solidFill>
                <a:schemeClr val="bg1"/>
              </a:solidFill>
              <a:latin typeface="Gilroy Black"/>
              <a:cs typeface="Gilroy Black"/>
            </a:endParaRPr>
          </a:p>
        </p:txBody>
      </p:sp>
      <p:sp>
        <p:nvSpPr>
          <p:cNvPr id="737918409" name=""/>
          <p:cNvSpPr txBox="1"/>
          <p:nvPr/>
        </p:nvSpPr>
        <p:spPr bwMode="auto">
          <a:xfrm flipH="0" flipV="0">
            <a:off x="456806" y="825372"/>
            <a:ext cx="3360018" cy="39354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200" b="0">
                <a:solidFill>
                  <a:schemeClr val="bg1"/>
                </a:solidFill>
                <a:latin typeface="Gilroy Black"/>
                <a:cs typeface="Gilroy Black"/>
              </a:rPr>
              <a:t>Успешного дашборда</a:t>
            </a:r>
            <a:endParaRPr sz="8000" b="0">
              <a:solidFill>
                <a:schemeClr val="bg1"/>
              </a:solidFill>
              <a:latin typeface="Gilroy Black"/>
              <a:cs typeface="Gilroy Black"/>
            </a:endParaRPr>
          </a:p>
        </p:txBody>
      </p:sp>
      <p:sp>
        <p:nvSpPr>
          <p:cNvPr id="1194118502" name=""/>
          <p:cNvSpPr txBox="1"/>
          <p:nvPr/>
        </p:nvSpPr>
        <p:spPr bwMode="auto">
          <a:xfrm flipH="0" flipV="0">
            <a:off x="403888" y="5669658"/>
            <a:ext cx="4347182" cy="1079352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lvl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3600" b="0" i="0" u="none" strike="noStrike" cap="none" spc="0">
                <a:solidFill>
                  <a:schemeClr val="bg1"/>
                </a:solidFill>
                <a:latin typeface="Gilroy"/>
                <a:ea typeface="Gilroy"/>
                <a:cs typeface="Gilroy"/>
              </a:rPr>
              <a:t>1. </a:t>
            </a:r>
            <a:r>
              <a:rPr lang="ru-RU" sz="3600" b="0">
                <a:solidFill>
                  <a:schemeClr val="bg1"/>
                </a:solidFill>
                <a:latin typeface="Gilroy"/>
                <a:cs typeface="Gilroy"/>
              </a:rPr>
              <a:t>КАЧЕСТВЕННЫЕ ДАННЫЕ</a:t>
            </a:r>
            <a:endParaRPr sz="2800" b="0">
              <a:solidFill>
                <a:schemeClr val="bg1"/>
              </a:solidFill>
              <a:latin typeface="Gilroy"/>
              <a:cs typeface="Gilroy"/>
            </a:endParaRPr>
          </a:p>
        </p:txBody>
      </p:sp>
      <p:sp>
        <p:nvSpPr>
          <p:cNvPr id="341087478" name=""/>
          <p:cNvSpPr txBox="1"/>
          <p:nvPr/>
        </p:nvSpPr>
        <p:spPr bwMode="auto">
          <a:xfrm flipH="0" flipV="0">
            <a:off x="403888" y="1448963"/>
            <a:ext cx="6367720" cy="1408536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3200" b="0">
                <a:solidFill>
                  <a:schemeClr val="bg1"/>
                </a:solidFill>
                <a:latin typeface="Gilroy"/>
                <a:cs typeface="Gilroy"/>
              </a:rPr>
              <a:t>2. АВТОМАТИЗИРОВАННЫЙ СБОР ДАННЫХ И РАССЧЁТ МЕТРИК</a:t>
            </a:r>
            <a:endParaRPr sz="2600" b="0">
              <a:solidFill>
                <a:schemeClr val="bg1"/>
              </a:solidFill>
              <a:latin typeface="Gilroy"/>
              <a:cs typeface="Gilroy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96447857" name="Рисунок 3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089623328" name="Прямоугольник 33"/>
          <p:cNvSpPr/>
          <p:nvPr/>
        </p:nvSpPr>
        <p:spPr bwMode="auto">
          <a:xfrm>
            <a:off x="0" y="1926"/>
            <a:ext cx="12191999" cy="685607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1000">
                <a:srgbClr val="FFFFFF"/>
              </a:gs>
              <a:gs pos="7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10865928" name="Прямоугольник 22"/>
          <p:cNvSpPr/>
          <p:nvPr/>
        </p:nvSpPr>
        <p:spPr bwMode="auto">
          <a:xfrm flipH="0" flipV="0">
            <a:off x="550548" y="1912557"/>
            <a:ext cx="5604081" cy="366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1800" b="0" i="0" u="none" strike="noStrike" cap="none" spc="0">
                <a:solidFill>
                  <a:srgbClr val="000000"/>
                </a:solidFill>
                <a:latin typeface="Gilroy"/>
                <a:ea typeface="Times New Roman"/>
                <a:cs typeface="Gilroy"/>
              </a:rPr>
              <a:t>Узнаете, какими метриками мониторят работу ИТ</a:t>
            </a:r>
            <a:endParaRPr sz="2200">
              <a:latin typeface="Gilroy"/>
              <a:cs typeface="Gilroy"/>
            </a:endParaRPr>
          </a:p>
        </p:txBody>
      </p:sp>
      <p:sp>
        <p:nvSpPr>
          <p:cNvPr id="357931427" name="Прямоугольник: скругленные углы 13"/>
          <p:cNvSpPr/>
          <p:nvPr/>
        </p:nvSpPr>
        <p:spPr bwMode="auto">
          <a:xfrm rot="5399942" flipH="0" flipV="0">
            <a:off x="2189057" y="265910"/>
            <a:ext cx="71796" cy="2886758"/>
          </a:xfrm>
          <a:prstGeom prst="roundRect">
            <a:avLst>
              <a:gd name="adj" fmla="val 199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sz="1600">
              <a:latin typeface="Times New Roman"/>
              <a:cs typeface="Times New Roman"/>
            </a:endParaRPr>
          </a:p>
        </p:txBody>
      </p:sp>
      <p:sp>
        <p:nvSpPr>
          <p:cNvPr id="2005366401" name="TextBox 20"/>
          <p:cNvSpPr txBox="1"/>
          <p:nvPr/>
        </p:nvSpPr>
        <p:spPr bwMode="auto">
          <a:xfrm flipH="0" flipV="0">
            <a:off x="296466" y="181719"/>
            <a:ext cx="12995556" cy="667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4200" b="1" i="0" strike="noStrike" cap="none" spc="0">
                <a:latin typeface="Gilroy Black"/>
                <a:ea typeface="Gilroy SemiBold"/>
                <a:cs typeface="Gilroy Black"/>
              </a:rPr>
              <a:t>Э</a:t>
            </a:r>
            <a:r>
              <a:rPr lang="ru-RU" sz="4200" b="1" i="0" strike="noStrike" cap="none" spc="0">
                <a:latin typeface="Gilroy Black"/>
                <a:ea typeface="Gilroy SemiBold"/>
                <a:cs typeface="Gilroy Black"/>
              </a:rPr>
              <a:t>ФФЕКТИВНОЕ ЦИФРОВОЕ ПРОИЗВОДСТВО</a:t>
            </a:r>
            <a:endParaRPr sz="4200" b="1" u="none">
              <a:solidFill>
                <a:srgbClr val="8040FF"/>
              </a:solidFill>
              <a:latin typeface="Times New Roman"/>
              <a:cs typeface="Times New Roman"/>
            </a:endParaRPr>
          </a:p>
        </p:txBody>
      </p:sp>
      <p:sp>
        <p:nvSpPr>
          <p:cNvPr id="1196107641" name=""/>
          <p:cNvSpPr txBox="1"/>
          <p:nvPr/>
        </p:nvSpPr>
        <p:spPr bwMode="auto">
          <a:xfrm flipH="0" flipV="0">
            <a:off x="653865" y="1179676"/>
            <a:ext cx="3166174" cy="475848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800" b="1" i="0" u="none" strike="noStrike" cap="none" spc="0">
                <a:solidFill>
                  <a:srgbClr val="FF1A19"/>
                </a:solidFill>
                <a:latin typeface="Gilroy SemiBold"/>
                <a:ea typeface="Times New Roman"/>
                <a:cs typeface="Gilroy SemiBold"/>
              </a:rPr>
              <a:t>Что вы получите</a:t>
            </a:r>
            <a:endParaRPr sz="11000" b="0">
              <a:solidFill>
                <a:srgbClr val="FF1A19"/>
              </a:solidFill>
              <a:latin typeface="Gilroy SemiBold"/>
              <a:cs typeface="Gilroy SemiBold"/>
            </a:endParaRPr>
          </a:p>
        </p:txBody>
      </p:sp>
      <p:sp>
        <p:nvSpPr>
          <p:cNvPr id="1257887650" name="Прямоугольник 22"/>
          <p:cNvSpPr/>
          <p:nvPr/>
        </p:nvSpPr>
        <p:spPr bwMode="auto">
          <a:xfrm flipH="0" flipV="0">
            <a:off x="550548" y="4383780"/>
            <a:ext cx="5451143" cy="640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defRPr/>
            </a:pPr>
            <a:r>
              <a:rPr lang="ru-RU" sz="1800" b="0" i="0" u="none" strike="noStrike" cap="none" spc="0">
                <a:solidFill>
                  <a:srgbClr val="000000"/>
                </a:solidFill>
                <a:latin typeface="Gilroy"/>
                <a:ea typeface="Times New Roman"/>
                <a:cs typeface="Gilroy"/>
              </a:rPr>
              <a:t>Применение дашбордов в ежедневной работе: демо, советы, фишки от экспертов программы</a:t>
            </a:r>
            <a:endParaRPr sz="1800">
              <a:latin typeface="Gilroy"/>
              <a:cs typeface="Gilroy"/>
            </a:endParaRPr>
          </a:p>
        </p:txBody>
      </p:sp>
      <p:sp>
        <p:nvSpPr>
          <p:cNvPr id="267901786" name="Прямоугольник: скругленные углы 13"/>
          <p:cNvSpPr/>
          <p:nvPr/>
        </p:nvSpPr>
        <p:spPr bwMode="auto">
          <a:xfrm rot="5399942" flipH="0" flipV="0">
            <a:off x="2189058" y="2752540"/>
            <a:ext cx="71795" cy="2886757"/>
          </a:xfrm>
          <a:prstGeom prst="roundRect">
            <a:avLst>
              <a:gd name="adj" fmla="val 199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>
              <a:latin typeface="Times New Roman"/>
              <a:cs typeface="Times New Roman"/>
            </a:endParaRPr>
          </a:p>
        </p:txBody>
      </p:sp>
      <p:sp>
        <p:nvSpPr>
          <p:cNvPr id="1033938506" name=""/>
          <p:cNvSpPr txBox="1"/>
          <p:nvPr/>
        </p:nvSpPr>
        <p:spPr bwMode="auto">
          <a:xfrm flipH="0" flipV="0">
            <a:off x="686430" y="3666540"/>
            <a:ext cx="5951134" cy="448415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600" b="1" i="0" u="none" strike="noStrike" cap="none" spc="0">
                <a:solidFill>
                  <a:srgbClr val="FF1A19"/>
                </a:solidFill>
                <a:latin typeface="Gilroy SemiBold"/>
                <a:ea typeface="Times New Roman"/>
                <a:cs typeface="Gilroy SemiBold"/>
              </a:rPr>
              <a:t>Информация в сообществе</a:t>
            </a:r>
            <a:endParaRPr sz="10000" b="0">
              <a:solidFill>
                <a:srgbClr val="FF1A19"/>
              </a:solidFill>
              <a:latin typeface="Gilroy SemiBold"/>
              <a:cs typeface="Gilroy SemiBold"/>
            </a:endParaRPr>
          </a:p>
        </p:txBody>
      </p:sp>
      <p:sp>
        <p:nvSpPr>
          <p:cNvPr id="1148962251" name=""/>
          <p:cNvSpPr txBox="1"/>
          <p:nvPr/>
        </p:nvSpPr>
        <p:spPr bwMode="auto">
          <a:xfrm flipH="0" flipV="0">
            <a:off x="7555790" y="1176734"/>
            <a:ext cx="4542761" cy="475848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800" b="1" i="0" u="none" strike="noStrike" cap="none" spc="0">
                <a:solidFill>
                  <a:srgbClr val="FF1A19"/>
                </a:solidFill>
                <a:latin typeface="Gilroy SemiBold"/>
                <a:ea typeface="Times New Roman"/>
                <a:cs typeface="Gilroy SemiBold"/>
              </a:rPr>
              <a:t>Опубликованные</a:t>
            </a:r>
            <a:r>
              <a:rPr lang="ru-RU" sz="2800" b="1" i="0" u="none" strike="noStrike" cap="none" spc="0">
                <a:solidFill>
                  <a:srgbClr val="FF1A19"/>
                </a:solidFill>
                <a:latin typeface="Gilroy SemiBold"/>
                <a:ea typeface="Times New Roman"/>
                <a:cs typeface="Gilroy SemiBold"/>
              </a:rPr>
              <a:t> </a:t>
            </a:r>
            <a:r>
              <a:rPr lang="ru-RU" sz="2800" b="1" i="0" u="none" strike="noStrike" cap="none" spc="0">
                <a:solidFill>
                  <a:srgbClr val="FF1A19"/>
                </a:solidFill>
                <a:latin typeface="Gilroy SemiBold"/>
                <a:ea typeface="Times New Roman"/>
                <a:cs typeface="Gilroy SemiBold"/>
              </a:rPr>
              <a:t>статьи</a:t>
            </a:r>
            <a:r>
              <a:rPr lang="en-US" sz="2800" b="1" i="0" u="none" strike="noStrike" cap="none" spc="0">
                <a:solidFill>
                  <a:srgbClr val="FF1A19"/>
                </a:solidFill>
                <a:latin typeface="Gilroy SemiBold"/>
                <a:ea typeface="Times New Roman"/>
                <a:cs typeface="Gilroy SemiBold"/>
              </a:rPr>
              <a:t> </a:t>
            </a:r>
            <a:endParaRPr sz="2800" b="1" i="0" u="none" strike="noStrike" cap="none" spc="0">
              <a:solidFill>
                <a:srgbClr val="FF1A19"/>
              </a:solidFill>
              <a:latin typeface="Gilroy SemiBold"/>
              <a:cs typeface="Gilroy SemiBold"/>
            </a:endParaRPr>
          </a:p>
        </p:txBody>
      </p:sp>
      <p:pic>
        <p:nvPicPr>
          <p:cNvPr id="2099907761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6578538" y="5490138"/>
            <a:ext cx="1109830" cy="1089617"/>
          </a:xfrm>
          <a:prstGeom prst="rect">
            <a:avLst/>
          </a:prstGeom>
        </p:spPr>
      </p:pic>
      <p:pic>
        <p:nvPicPr>
          <p:cNvPr id="1099882586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6572359" y="4312981"/>
            <a:ext cx="1116009" cy="1065604"/>
          </a:xfrm>
          <a:prstGeom prst="rect">
            <a:avLst/>
          </a:prstGeom>
        </p:spPr>
      </p:pic>
      <p:pic>
        <p:nvPicPr>
          <p:cNvPr id="37931966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6587361" y="3142591"/>
            <a:ext cx="1078679" cy="1017418"/>
          </a:xfrm>
          <a:prstGeom prst="rect">
            <a:avLst/>
          </a:prstGeom>
        </p:spPr>
      </p:pic>
      <p:pic>
        <p:nvPicPr>
          <p:cNvPr id="1562569209" name="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 flipH="0" flipV="0">
            <a:off x="6587361" y="1912557"/>
            <a:ext cx="1063679" cy="1097771"/>
          </a:xfrm>
          <a:prstGeom prst="rect">
            <a:avLst/>
          </a:prstGeom>
        </p:spPr>
      </p:pic>
      <p:sp>
        <p:nvSpPr>
          <p:cNvPr id="1731752726" name=""/>
          <p:cNvSpPr txBox="1"/>
          <p:nvPr/>
        </p:nvSpPr>
        <p:spPr bwMode="auto">
          <a:xfrm flipH="0" flipV="0">
            <a:off x="7666040" y="5669008"/>
            <a:ext cx="4214187" cy="76235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1600" b="1">
                <a:latin typeface="Gilroy"/>
                <a:cs typeface="Gilroy"/>
              </a:rPr>
              <a:t>Цифровая эффективность на ладони</a:t>
            </a:r>
            <a:endParaRPr sz="1400">
              <a:latin typeface="Gilroy"/>
              <a:cs typeface="Gilroy"/>
            </a:endParaRPr>
          </a:p>
          <a:p>
            <a:pPr>
              <a:defRPr/>
            </a:pPr>
            <a:r>
              <a:rPr sz="1400">
                <a:latin typeface="Gilroy"/>
                <a:cs typeface="Gilroy"/>
              </a:rPr>
              <a:t>как цифровая эффективность трансформирует наше производство</a:t>
            </a:r>
            <a:endParaRPr sz="1400">
              <a:latin typeface="Gilroy"/>
              <a:cs typeface="Gilroy"/>
            </a:endParaRPr>
          </a:p>
        </p:txBody>
      </p:sp>
      <p:sp>
        <p:nvSpPr>
          <p:cNvPr id="66990505" name=""/>
          <p:cNvSpPr txBox="1"/>
          <p:nvPr/>
        </p:nvSpPr>
        <p:spPr bwMode="auto">
          <a:xfrm flipH="0" flipV="0">
            <a:off x="7697720" y="4464603"/>
            <a:ext cx="4241547" cy="76235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1600" b="1">
                <a:latin typeface="Gilroy"/>
                <a:cs typeface="Gilroy"/>
              </a:rPr>
              <a:t>Цифровая ясность</a:t>
            </a:r>
            <a:endParaRPr sz="1600">
              <a:latin typeface="Gilroy"/>
              <a:cs typeface="Gilroy"/>
            </a:endParaRPr>
          </a:p>
          <a:p>
            <a:pPr>
              <a:defRPr/>
            </a:pPr>
            <a:r>
              <a:rPr sz="1400">
                <a:latin typeface="Gilroy"/>
                <a:cs typeface="Gilroy"/>
              </a:rPr>
              <a:t>разбираемся с терминологией. </a:t>
            </a:r>
            <a:r>
              <a:rPr sz="1400" b="0" i="0" u="none">
                <a:solidFill>
                  <a:srgbClr val="30353B"/>
                </a:solidFill>
                <a:latin typeface="Gilroy"/>
                <a:ea typeface="PT Serif"/>
                <a:cs typeface="Gilroy"/>
              </a:rPr>
              <a:t>Простым языком объясняем важные цифровые термины</a:t>
            </a:r>
            <a:endParaRPr sz="2000">
              <a:latin typeface="Gilroy"/>
              <a:cs typeface="Gilroy"/>
            </a:endParaRPr>
          </a:p>
        </p:txBody>
      </p:sp>
      <p:sp>
        <p:nvSpPr>
          <p:cNvPr id="148712220" name=""/>
          <p:cNvSpPr txBox="1"/>
          <p:nvPr/>
        </p:nvSpPr>
        <p:spPr bwMode="auto">
          <a:xfrm flipH="0" flipV="0">
            <a:off x="7666040" y="3285361"/>
            <a:ext cx="4273227" cy="76235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1600" b="1">
                <a:latin typeface="Gilroy"/>
                <a:cs typeface="Gilroy"/>
              </a:rPr>
              <a:t>Как измерить эффективность работы</a:t>
            </a:r>
            <a:endParaRPr sz="1600" b="1">
              <a:solidFill>
                <a:schemeClr val="accent3">
                  <a:lumMod val="60000"/>
                  <a:lumOff val="40000"/>
                </a:schemeClr>
              </a:solidFill>
              <a:latin typeface="Gilroy"/>
              <a:cs typeface="Gilroy"/>
            </a:endParaRPr>
          </a:p>
          <a:p>
            <a:pPr>
              <a:defRPr/>
            </a:pPr>
            <a:r>
              <a:rPr sz="1400">
                <a:latin typeface="Gilroy"/>
                <a:cs typeface="Gilroy"/>
              </a:rPr>
              <a:t>рассказываем о ТТМ, повышаем прозрачность работы</a:t>
            </a:r>
            <a:endParaRPr sz="2000">
              <a:latin typeface="Gilroy"/>
              <a:cs typeface="Gilroy"/>
            </a:endParaRPr>
          </a:p>
        </p:txBody>
      </p:sp>
      <p:sp>
        <p:nvSpPr>
          <p:cNvPr id="762831202" name=""/>
          <p:cNvSpPr txBox="1"/>
          <p:nvPr/>
        </p:nvSpPr>
        <p:spPr bwMode="auto">
          <a:xfrm flipH="0" flipV="0">
            <a:off x="7682676" y="2044239"/>
            <a:ext cx="4531650" cy="792838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1600" b="1">
                <a:latin typeface="Gilroy"/>
                <a:cs typeface="Gilroy"/>
              </a:rPr>
              <a:t>Цифровая зрелость и цифровые компетенции</a:t>
            </a:r>
            <a:endParaRPr sz="1600">
              <a:latin typeface="Gilroy"/>
              <a:cs typeface="Gilroy"/>
            </a:endParaRPr>
          </a:p>
          <a:p>
            <a:pPr>
              <a:defRPr/>
            </a:pPr>
            <a:r>
              <a:rPr sz="1400">
                <a:latin typeface="Gilroy"/>
                <a:cs typeface="Gilroy"/>
              </a:rPr>
              <a:t>разбираемся что это такое и как их развить</a:t>
            </a:r>
            <a:endParaRPr sz="2000">
              <a:latin typeface="Gilroy"/>
              <a:cs typeface="Gilroy"/>
            </a:endParaRPr>
          </a:p>
        </p:txBody>
      </p:sp>
      <p:sp>
        <p:nvSpPr>
          <p:cNvPr id="262046836" name="Прямоугольник: скругленные углы 13"/>
          <p:cNvSpPr/>
          <p:nvPr/>
        </p:nvSpPr>
        <p:spPr bwMode="auto">
          <a:xfrm rot="5399942" flipH="0" flipV="0">
            <a:off x="9155107" y="184326"/>
            <a:ext cx="88339" cy="3066469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sz="1600">
              <a:latin typeface="Times New Roman"/>
              <a:cs typeface="Times New Roman"/>
            </a:endParaRPr>
          </a:p>
        </p:txBody>
      </p:sp>
      <p:sp>
        <p:nvSpPr>
          <p:cNvPr id="564967484" name=""/>
          <p:cNvSpPr/>
          <p:nvPr/>
        </p:nvSpPr>
        <p:spPr bwMode="auto">
          <a:xfrm flipH="0" flipV="0">
            <a:off x="366420" y="2027752"/>
            <a:ext cx="184126" cy="184126"/>
          </a:xfrm>
          <a:prstGeom prst="heart">
            <a:avLst/>
          </a:prstGeom>
          <a:solidFill>
            <a:srgbClr val="F5392B">
              <a:alpha val="99999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9240465" name=""/>
          <p:cNvSpPr/>
          <p:nvPr/>
        </p:nvSpPr>
        <p:spPr bwMode="auto">
          <a:xfrm flipH="0" flipV="0">
            <a:off x="366420" y="2570492"/>
            <a:ext cx="184126" cy="184126"/>
          </a:xfrm>
          <a:prstGeom prst="heart">
            <a:avLst/>
          </a:prstGeom>
          <a:solidFill>
            <a:srgbClr val="F5392B">
              <a:alpha val="99999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98153921" name=""/>
          <p:cNvSpPr/>
          <p:nvPr/>
        </p:nvSpPr>
        <p:spPr bwMode="auto">
          <a:xfrm flipH="0" flipV="0">
            <a:off x="366420" y="3142591"/>
            <a:ext cx="184126" cy="184126"/>
          </a:xfrm>
          <a:prstGeom prst="heart">
            <a:avLst/>
          </a:prstGeom>
          <a:solidFill>
            <a:srgbClr val="F5392B">
              <a:alpha val="99999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18624843" name=""/>
          <p:cNvSpPr txBox="1"/>
          <p:nvPr/>
        </p:nvSpPr>
        <p:spPr bwMode="auto">
          <a:xfrm flipH="0" flipV="0">
            <a:off x="550548" y="5051511"/>
            <a:ext cx="6222898" cy="72273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l">
              <a:lnSpc>
                <a:spcPct val="114999"/>
              </a:lnSpc>
              <a:defRPr/>
            </a:pPr>
            <a:r>
              <a:rPr lang="ru-RU" sz="1800" b="0" i="0" u="none" strike="noStrike" cap="none" spc="0">
                <a:solidFill>
                  <a:srgbClr val="000000"/>
                </a:solidFill>
                <a:latin typeface="Gilroy"/>
                <a:ea typeface="Times New Roman"/>
                <a:cs typeface="Gilroy"/>
              </a:rPr>
              <a:t>Обучение и улучшение цифровых навыков для продуктивной работы</a:t>
            </a:r>
            <a:endParaRPr sz="1800">
              <a:latin typeface="Gilroy"/>
              <a:cs typeface="Gilroy"/>
            </a:endParaRPr>
          </a:p>
        </p:txBody>
      </p:sp>
      <p:sp>
        <p:nvSpPr>
          <p:cNvPr id="1106698546" name=""/>
          <p:cNvSpPr txBox="1"/>
          <p:nvPr/>
        </p:nvSpPr>
        <p:spPr bwMode="auto">
          <a:xfrm flipH="0" flipV="0">
            <a:off x="550548" y="5801533"/>
            <a:ext cx="5961792" cy="6404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l">
              <a:lnSpc>
                <a:spcPct val="100000"/>
              </a:lnSpc>
              <a:defRPr/>
            </a:pPr>
            <a:r>
              <a:rPr lang="ru-RU" sz="1800" b="0" i="0" u="none" strike="noStrike" cap="none" spc="0">
                <a:solidFill>
                  <a:srgbClr val="000000"/>
                </a:solidFill>
                <a:latin typeface="Gilroy"/>
                <a:ea typeface="Times New Roman"/>
                <a:cs typeface="Gilroy"/>
              </a:rPr>
              <a:t>Инженерные практики, с помощью которых можно повысить качество и эффективность разработки</a:t>
            </a:r>
            <a:endParaRPr sz="1800">
              <a:latin typeface="Gilroy"/>
              <a:cs typeface="Gilroy"/>
            </a:endParaRPr>
          </a:p>
        </p:txBody>
      </p:sp>
      <p:sp>
        <p:nvSpPr>
          <p:cNvPr id="2040039970" name=""/>
          <p:cNvSpPr/>
          <p:nvPr/>
        </p:nvSpPr>
        <p:spPr bwMode="auto">
          <a:xfrm flipH="0" flipV="0">
            <a:off x="366420" y="4661656"/>
            <a:ext cx="184126" cy="184126"/>
          </a:xfrm>
          <a:prstGeom prst="diamond">
            <a:avLst/>
          </a:prstGeom>
          <a:solidFill>
            <a:srgbClr val="F5392B">
              <a:alpha val="48000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0761023" name=""/>
          <p:cNvSpPr/>
          <p:nvPr/>
        </p:nvSpPr>
        <p:spPr bwMode="auto">
          <a:xfrm flipH="0" flipV="0">
            <a:off x="366420" y="5320813"/>
            <a:ext cx="184126" cy="184126"/>
          </a:xfrm>
          <a:prstGeom prst="diamond">
            <a:avLst/>
          </a:prstGeom>
          <a:solidFill>
            <a:srgbClr val="F5392B">
              <a:alpha val="48000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437683" name=""/>
          <p:cNvSpPr/>
          <p:nvPr/>
        </p:nvSpPr>
        <p:spPr bwMode="auto">
          <a:xfrm flipH="0" flipV="0">
            <a:off x="366420" y="6029690"/>
            <a:ext cx="184126" cy="184126"/>
          </a:xfrm>
          <a:prstGeom prst="diamond">
            <a:avLst/>
          </a:prstGeom>
          <a:solidFill>
            <a:srgbClr val="F5392B">
              <a:alpha val="48000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10698283" name=""/>
          <p:cNvSpPr txBox="1"/>
          <p:nvPr/>
        </p:nvSpPr>
        <p:spPr bwMode="auto">
          <a:xfrm flipH="0" flipV="0">
            <a:off x="296466" y="720388"/>
            <a:ext cx="3516055" cy="39354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marR="0" lvl="0" indent="0" algn="l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ru-RU" b="1" i="0" u="none" strike="noStrike" cap="none" spc="0">
                <a:solidFill>
                  <a:srgbClr val="00145B"/>
                </a:solidFill>
                <a:latin typeface="Gilroy"/>
                <a:ea typeface="Gilroy"/>
                <a:cs typeface="Gilroy"/>
              </a:defRPr>
            </a:pPr>
            <a:r>
              <a:rPr lang="ru-RU" sz="2200" b="1" i="0" u="none" strike="noStrike" cap="none" spc="0">
                <a:solidFill>
                  <a:srgbClr val="00145B"/>
                </a:solidFill>
                <a:latin typeface="Gilroy Black"/>
                <a:ea typeface="Gilroy SemiBold"/>
                <a:cs typeface="Gilroy Black"/>
              </a:rPr>
              <a:t>Сообщество на Ньютоне </a:t>
            </a:r>
            <a:endParaRPr sz="7200" b="1">
              <a:solidFill>
                <a:srgbClr val="00145B"/>
              </a:solidFill>
              <a:latin typeface="Gilroy Black"/>
              <a:cs typeface="Gilroy Black"/>
            </a:endParaRPr>
          </a:p>
        </p:txBody>
      </p:sp>
      <p:sp>
        <p:nvSpPr>
          <p:cNvPr id="1139698568" name="Прямоугольник 22"/>
          <p:cNvSpPr/>
          <p:nvPr/>
        </p:nvSpPr>
        <p:spPr bwMode="auto">
          <a:xfrm flipH="0" flipV="0">
            <a:off x="550548" y="2342336"/>
            <a:ext cx="5630721" cy="640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1800" b="0" i="0" u="none" strike="noStrike" cap="none" spc="0">
                <a:solidFill>
                  <a:srgbClr val="000000"/>
                </a:solidFill>
                <a:latin typeface="Gilroy"/>
                <a:ea typeface="Times New Roman"/>
                <a:cs typeface="Gilroy"/>
              </a:rPr>
              <a:t>Будете в курсе о новых дашбордах и лучших практиках их разработки</a:t>
            </a:r>
            <a:endParaRPr sz="2200">
              <a:latin typeface="Gilroy"/>
              <a:cs typeface="Gilroy"/>
            </a:endParaRPr>
          </a:p>
        </p:txBody>
      </p:sp>
      <p:sp>
        <p:nvSpPr>
          <p:cNvPr id="1225763818" name="Прямоугольник 22"/>
          <p:cNvSpPr/>
          <p:nvPr/>
        </p:nvSpPr>
        <p:spPr bwMode="auto">
          <a:xfrm flipH="0" flipV="0">
            <a:off x="550548" y="3046435"/>
            <a:ext cx="5620641" cy="366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1800" b="0" i="0" u="none" strike="noStrike" cap="none" spc="0">
                <a:solidFill>
                  <a:srgbClr val="000000"/>
                </a:solidFill>
                <a:latin typeface="Gilroy"/>
                <a:ea typeface="Times New Roman"/>
                <a:cs typeface="Gilroy"/>
              </a:rPr>
              <a:t>Сможете узнать как повысить цифровые навыки</a:t>
            </a:r>
            <a:endParaRPr sz="2200">
              <a:latin typeface="Gilroy"/>
              <a:cs typeface="Gilroy"/>
            </a:endParaRPr>
          </a:p>
        </p:txBody>
      </p:sp>
      <p:sp>
        <p:nvSpPr>
          <p:cNvPr id="787680922" name=""/>
          <p:cNvSpPr/>
          <p:nvPr/>
        </p:nvSpPr>
        <p:spPr bwMode="auto">
          <a:xfrm flipH="0" flipV="0">
            <a:off x="366420" y="4676897"/>
            <a:ext cx="184126" cy="184126"/>
          </a:xfrm>
          <a:prstGeom prst="diamond">
            <a:avLst/>
          </a:prstGeom>
          <a:solidFill>
            <a:srgbClr val="F5392B">
              <a:alpha val="99999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77953992" name=""/>
          <p:cNvSpPr/>
          <p:nvPr/>
        </p:nvSpPr>
        <p:spPr bwMode="auto">
          <a:xfrm flipH="0" flipV="0">
            <a:off x="366420" y="5336053"/>
            <a:ext cx="184126" cy="184126"/>
          </a:xfrm>
          <a:prstGeom prst="diamond">
            <a:avLst/>
          </a:prstGeom>
          <a:solidFill>
            <a:srgbClr val="F5392B">
              <a:alpha val="99999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61730055" name=""/>
          <p:cNvSpPr/>
          <p:nvPr/>
        </p:nvSpPr>
        <p:spPr bwMode="auto">
          <a:xfrm flipH="0" flipV="0">
            <a:off x="366420" y="6044931"/>
            <a:ext cx="184126" cy="184126"/>
          </a:xfrm>
          <a:prstGeom prst="diamond">
            <a:avLst/>
          </a:prstGeom>
          <a:solidFill>
            <a:srgbClr val="F5392B">
              <a:alpha val="99999"/>
            </a:srgb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New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Р7-Офис/7.3.3.0</Application>
  <DocSecurity>0</DocSecurity>
  <PresentationFormat>Widescreen</PresentationFormat>
  <Paragraphs>0</Paragraphs>
  <Slides>11</Slides>
  <Notes>11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/>
  <cp:revision>16</cp:revision>
  <dcterms:created xsi:type="dcterms:W3CDTF">2012-12-03T06:56:55Z</dcterms:created>
  <dcterms:modified xsi:type="dcterms:W3CDTF">2024-03-13T10:30:12Z</dcterms:modified>
  <cp:category/>
  <cp:contentStatus/>
  <cp:version/>
</cp:coreProperties>
</file>